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669088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7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89B2A1-7D3B-46AC-B8B1-F0DD845FCB31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38E95F-515A-4665-B0AE-6E7B5C37B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4239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9BB6FC-D03D-452F-96C4-D51761EE5C1F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0EC716-E90D-431C-88A7-2E3F32D5C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669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2D36C-AD90-4594-AC9C-696A52412F49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9282-D38B-4D1D-9459-04D941F49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019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2D36C-AD90-4594-AC9C-696A52412F49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9282-D38B-4D1D-9459-04D941F49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729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2D36C-AD90-4594-AC9C-696A52412F49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9282-D38B-4D1D-9459-04D941F49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551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2D36C-AD90-4594-AC9C-696A52412F49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9282-D38B-4D1D-9459-04D941F49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703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2D36C-AD90-4594-AC9C-696A52412F49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9282-D38B-4D1D-9459-04D941F49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309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2D36C-AD90-4594-AC9C-696A52412F49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9282-D38B-4D1D-9459-04D941F49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841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2D36C-AD90-4594-AC9C-696A52412F49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9282-D38B-4D1D-9459-04D941F49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864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2D36C-AD90-4594-AC9C-696A52412F49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9282-D38B-4D1D-9459-04D941F49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211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2D36C-AD90-4594-AC9C-696A52412F49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9282-D38B-4D1D-9459-04D941F49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209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2D36C-AD90-4594-AC9C-696A52412F49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9282-D38B-4D1D-9459-04D941F49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50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2D36C-AD90-4594-AC9C-696A52412F49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9282-D38B-4D1D-9459-04D941F49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735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2D36C-AD90-4594-AC9C-696A52412F49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E9282-D38B-4D1D-9459-04D941F49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195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Pictures\150px-Coat_of_arms_of_Irkutsk_Oblas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5911" y="115888"/>
            <a:ext cx="39211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093615" y="601663"/>
            <a:ext cx="491371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/>
              <a:t>Министерство образования Иркутской области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55576" y="980728"/>
            <a:ext cx="783431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900112" y="2564904"/>
            <a:ext cx="7834313" cy="954107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Требования к официальным сайтам образовательных организаций</a:t>
            </a:r>
          </a:p>
        </p:txBody>
      </p:sp>
      <p:sp>
        <p:nvSpPr>
          <p:cNvPr id="7" name="Прямоугольник 1"/>
          <p:cNvSpPr>
            <a:spLocks noChangeArrowheads="1"/>
          </p:cNvSpPr>
          <p:nvPr/>
        </p:nvSpPr>
        <p:spPr bwMode="auto">
          <a:xfrm>
            <a:off x="5076055" y="5157192"/>
            <a:ext cx="339240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 b="1" dirty="0" smtClean="0">
                <a:latin typeface="+mj-lt"/>
              </a:rPr>
              <a:t>Першин Андрей Владимирович</a:t>
            </a:r>
          </a:p>
          <a:p>
            <a:pPr eaLnBrk="1" hangingPunct="1"/>
            <a:endParaRPr lang="ru-RU" altLang="ru-RU" sz="1600" b="1" dirty="0">
              <a:latin typeface="+mj-lt"/>
            </a:endParaRPr>
          </a:p>
        </p:txBody>
      </p:sp>
      <p:sp>
        <p:nvSpPr>
          <p:cNvPr id="8" name="Прямоугольник 2"/>
          <p:cNvSpPr>
            <a:spLocks noChangeArrowheads="1"/>
          </p:cNvSpPr>
          <p:nvPr/>
        </p:nvSpPr>
        <p:spPr bwMode="auto">
          <a:xfrm>
            <a:off x="5088756" y="5446117"/>
            <a:ext cx="48118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400" dirty="0" smtClean="0">
                <a:latin typeface="+mj-lt"/>
              </a:rPr>
              <a:t>Начальник отдела </a:t>
            </a:r>
          </a:p>
          <a:p>
            <a:pPr eaLnBrk="1" hangingPunct="1"/>
            <a:r>
              <a:rPr lang="ru-RU" altLang="ru-RU" sz="1400" dirty="0" smtClean="0">
                <a:latin typeface="+mj-lt"/>
              </a:rPr>
              <a:t>информационно-аналитического сопровождения</a:t>
            </a:r>
          </a:p>
        </p:txBody>
      </p:sp>
    </p:spTree>
    <p:extLst>
      <p:ext uri="{BB962C8B-B14F-4D97-AF65-F5344CB8AC3E}">
        <p14:creationId xmlns:p14="http://schemas.microsoft.com/office/powerpoint/2010/main" val="2255819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нутый угол 12"/>
          <p:cNvSpPr/>
          <p:nvPr/>
        </p:nvSpPr>
        <p:spPr>
          <a:xfrm>
            <a:off x="1939655" y="2227286"/>
            <a:ext cx="6134235" cy="432048"/>
          </a:xfrm>
          <a:prstGeom prst="foldedCorner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05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Статья 29. </a:t>
            </a:r>
            <a:r>
              <a:rPr lang="ru-RU" sz="105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Информационная открытость образовательной организации</a:t>
            </a:r>
          </a:p>
        </p:txBody>
      </p:sp>
      <p:pic>
        <p:nvPicPr>
          <p:cNvPr id="3" name="Picture 2" descr="C:\Users\User\Pictures\150px-Coat_of_arms_of_Irkutsk_Oblas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5911" y="115888"/>
            <a:ext cx="39211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093615" y="601663"/>
            <a:ext cx="491371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/>
              <a:t>Министерство образования Иркутской области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55576" y="980728"/>
            <a:ext cx="783431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70135" y="6309320"/>
            <a:ext cx="7834313" cy="276999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r>
              <a:rPr lang="ru-RU" sz="1200" b="1" dirty="0"/>
              <a:t>Требования к официальным сайтам образовательных организаций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770136" y="6309320"/>
            <a:ext cx="783431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873598" y="1732759"/>
            <a:ext cx="4989785" cy="413166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050"/>
          </a:p>
        </p:txBody>
      </p:sp>
      <p:sp>
        <p:nvSpPr>
          <p:cNvPr id="11" name="TextBox 10"/>
          <p:cNvSpPr txBox="1"/>
          <p:nvPr/>
        </p:nvSpPr>
        <p:spPr>
          <a:xfrm>
            <a:off x="892825" y="1732758"/>
            <a:ext cx="7346822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5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Федеральный закон от 29.12.2012 №273-ФЗ </a:t>
            </a:r>
          </a:p>
          <a:p>
            <a:pPr>
              <a:defRPr/>
            </a:pPr>
            <a:r>
              <a:rPr lang="ru-RU" sz="105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«Об образовании в Российской Федерации»</a:t>
            </a:r>
            <a:endParaRPr lang="ru-RU" sz="1050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Загнутый угол 13"/>
          <p:cNvSpPr/>
          <p:nvPr/>
        </p:nvSpPr>
        <p:spPr>
          <a:xfrm>
            <a:off x="1939655" y="3635013"/>
            <a:ext cx="6134235" cy="1008112"/>
          </a:xfrm>
          <a:prstGeom prst="foldedCorner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05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Правила </a:t>
            </a:r>
            <a:r>
              <a:rPr lang="ru-RU" sz="105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размещения на официальном сайте образовательной организации в информационно-телекоммуникационной сети "Интернет" и обновления информации об образовательной </a:t>
            </a:r>
            <a:r>
              <a:rPr lang="ru-RU" sz="105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организации</a:t>
            </a:r>
            <a:endParaRPr lang="ru-RU" sz="105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3598" y="2863036"/>
            <a:ext cx="6048672" cy="689593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050"/>
          </a:p>
        </p:txBody>
      </p:sp>
      <p:sp>
        <p:nvSpPr>
          <p:cNvPr id="17" name="Прямоугольник 16"/>
          <p:cNvSpPr/>
          <p:nvPr/>
        </p:nvSpPr>
        <p:spPr>
          <a:xfrm>
            <a:off x="870867" y="1100558"/>
            <a:ext cx="8273133" cy="646331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Нормативные правовые акты устанавливающие требования к официальным сайтам образовательных организаций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06996" y="2853611"/>
            <a:ext cx="60486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Постановление Правительства РФ от 10.07.2013 </a:t>
            </a:r>
            <a:r>
              <a:rPr lang="ru-RU" sz="105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№582</a:t>
            </a:r>
            <a:endParaRPr lang="ru-RU" sz="105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ru-RU" sz="105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«Об </a:t>
            </a:r>
            <a:r>
              <a:rPr lang="ru-RU" sz="105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утверждении Правил размещения на официальном сайте образовательной организации в информационно-телекоммуникационной сети "Интернет" и обновления информации об образовательной </a:t>
            </a:r>
            <a:r>
              <a:rPr lang="ru-RU" sz="105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организации</a:t>
            </a:r>
            <a:r>
              <a:rPr lang="ru-RU" sz="105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»</a:t>
            </a:r>
            <a:endParaRPr lang="ru-RU" sz="1050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1309094" y="2354659"/>
            <a:ext cx="449262" cy="261937"/>
          </a:xfrm>
          <a:prstGeom prst="rightArrow">
            <a:avLst/>
          </a:prstGeom>
          <a:solidFill>
            <a:schemeClr val="tx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050"/>
          </a:p>
        </p:txBody>
      </p:sp>
      <p:sp>
        <p:nvSpPr>
          <p:cNvPr id="19" name="Стрелка вправо 18"/>
          <p:cNvSpPr/>
          <p:nvPr/>
        </p:nvSpPr>
        <p:spPr>
          <a:xfrm>
            <a:off x="1309094" y="4008100"/>
            <a:ext cx="449262" cy="261937"/>
          </a:xfrm>
          <a:prstGeom prst="rightArrow">
            <a:avLst/>
          </a:prstGeom>
          <a:solidFill>
            <a:schemeClr val="tx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050"/>
          </a:p>
        </p:txBody>
      </p:sp>
      <p:sp>
        <p:nvSpPr>
          <p:cNvPr id="20" name="Прямоугольник 19"/>
          <p:cNvSpPr/>
          <p:nvPr/>
        </p:nvSpPr>
        <p:spPr>
          <a:xfrm>
            <a:off x="892824" y="4750283"/>
            <a:ext cx="6559495" cy="689593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05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Распоряжение Правительства Иркутской области от 26 мая 2015 года №258-рп </a:t>
            </a:r>
            <a:r>
              <a:rPr lang="ru-RU" sz="105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«Об отдельных вопросах, связанных с переходом на использование в Иркутской области продуктов и услуг отечественных интернет-компаний»</a:t>
            </a:r>
            <a:endParaRPr lang="ru-RU" sz="105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484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Прямоугольник 63"/>
          <p:cNvSpPr/>
          <p:nvPr/>
        </p:nvSpPr>
        <p:spPr>
          <a:xfrm>
            <a:off x="827584" y="5445224"/>
            <a:ext cx="2088231" cy="574675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826582" y="1420821"/>
            <a:ext cx="2088231" cy="574675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" name="Picture 2" descr="C:\Users\User\Pictures\150px-Coat_of_arms_of_Irkutsk_Oblas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5911" y="115888"/>
            <a:ext cx="39211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093615" y="601663"/>
            <a:ext cx="491371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/>
              <a:t>Министерство образования Иркутской области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55576" y="980728"/>
            <a:ext cx="783431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70135" y="6309320"/>
            <a:ext cx="7834313" cy="276999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r>
              <a:rPr lang="ru-RU" sz="1200" b="1" dirty="0"/>
              <a:t>Требования к официальным сайтам образовательных организаций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770136" y="6309320"/>
            <a:ext cx="783431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722462" y="1052736"/>
            <a:ext cx="8421537" cy="369332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Образовательная организация размещает на официальном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сайте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85618" y="1554269"/>
            <a:ext cx="73468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Информацию</a:t>
            </a:r>
            <a:r>
              <a:rPr lang="en-US" sz="1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2" name="Picture 6" descr="\\ds\Documents\Департамент продаж и маркетинга\Отдел дизайна и рекламы\!!Дизайнерская\БАРС Груп\ПРЕЗЕНТАЦИИ\шаблон презентации\Иконки в презентации\Компьютерное\My-Computer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076" y="1411724"/>
            <a:ext cx="792773" cy="847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7" name="TextBox 26"/>
          <p:cNvSpPr txBox="1"/>
          <p:nvPr/>
        </p:nvSpPr>
        <p:spPr>
          <a:xfrm>
            <a:off x="1214747" y="2626792"/>
            <a:ext cx="73468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Копии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968474" y="1395353"/>
            <a:ext cx="617552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о </a:t>
            </a:r>
            <a:r>
              <a:rPr lang="ru-RU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дате создания, учредителях, месте нахождения, режиме и графике работы, а также контактные данные</a:t>
            </a:r>
          </a:p>
          <a:p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о </a:t>
            </a:r>
            <a:r>
              <a:rPr lang="ru-RU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структуре и об органах управления с указанием Ф.И.О. и должности руководителей </a:t>
            </a:r>
          </a:p>
          <a:p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об </a:t>
            </a:r>
            <a:r>
              <a:rPr lang="ru-RU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уровне образования, формах обучения, нормативном сроке обучения</a:t>
            </a:r>
          </a:p>
          <a:p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о </a:t>
            </a:r>
            <a:r>
              <a:rPr lang="ru-RU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сроке действия государственной аккредитации образовательной программы, описание </a:t>
            </a:r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программы</a:t>
            </a:r>
          </a:p>
          <a:p>
            <a:r>
              <a:rPr lang="ru-RU" sz="10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т.д. в соответствии с утвержденными Правилами</a:t>
            </a:r>
            <a:endParaRPr lang="ru-RU" sz="10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996127" y="2509823"/>
            <a:ext cx="614787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устава </a:t>
            </a:r>
            <a:r>
              <a:rPr lang="ru-RU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образовательной </a:t>
            </a:r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организации</a:t>
            </a:r>
            <a:endParaRPr 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лицензии </a:t>
            </a:r>
            <a:r>
              <a:rPr lang="ru-RU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осуществление образовательной </a:t>
            </a:r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деятельности</a:t>
            </a:r>
            <a:endParaRPr 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свидетельства </a:t>
            </a:r>
            <a:r>
              <a:rPr lang="ru-RU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 государственной </a:t>
            </a:r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аккредитации</a:t>
            </a:r>
            <a:endParaRPr 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плана </a:t>
            </a:r>
            <a:r>
              <a:rPr lang="ru-RU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финансово-хозяйственной деятельности образовательной </a:t>
            </a:r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организации</a:t>
            </a:r>
            <a:endParaRPr lang="en-US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локальных </a:t>
            </a:r>
            <a:r>
              <a:rPr lang="ru-RU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нормативных </a:t>
            </a:r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актов</a:t>
            </a:r>
            <a:endParaRPr lang="en-US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правил внутреннего распорядка обучающихся, правил внутреннего трудового распорядка и коллективного </a:t>
            </a:r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договора</a:t>
            </a:r>
            <a:endParaRPr 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3059832" y="2513579"/>
            <a:ext cx="58326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>
            <a:off x="830909" y="3625529"/>
            <a:ext cx="2088231" cy="574675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1185618" y="3758977"/>
            <a:ext cx="73468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Отчет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6" name="Picture 16" descr="\\ds\Documents\Департамент продаж и маркетинга\Отдел дизайна и рекламы\!!Дизайнерская\БАРС Груп\ИКОНКИ\БАРС БЮДЖЕТ (иконки)\64x64\11_Модуль Справочники\05_Универсальный классификатор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51" y="3408288"/>
            <a:ext cx="813289" cy="812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9" name="Прямоугольник 48"/>
          <p:cNvSpPr/>
          <p:nvPr/>
        </p:nvSpPr>
        <p:spPr>
          <a:xfrm>
            <a:off x="827584" y="2492400"/>
            <a:ext cx="2088231" cy="574675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0" name="TextBox 49"/>
          <p:cNvSpPr txBox="1"/>
          <p:nvPr/>
        </p:nvSpPr>
        <p:spPr>
          <a:xfrm>
            <a:off x="1186640" y="2601955"/>
            <a:ext cx="73468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Копии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5" name="Picture 17" descr="\\ds\Documents\Департамент продаж и маркетинга\Отдел дизайна и рекламы\!!Дизайнерская\БАРС Груп\ИКОНКИ\БАРС БЮДЖЕТ (иконки)\64x64\12_Модуль Сервис\07_Резервирование данных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348880"/>
            <a:ext cx="863112" cy="863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51" name="Прямая соединительная линия 50"/>
          <p:cNvCxnSpPr/>
          <p:nvPr/>
        </p:nvCxnSpPr>
        <p:spPr>
          <a:xfrm>
            <a:off x="3059832" y="3677022"/>
            <a:ext cx="58326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2987824" y="3809059"/>
            <a:ext cx="25170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о </a:t>
            </a:r>
            <a:r>
              <a:rPr lang="ru-RU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результатах самообследования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830909" y="4507669"/>
            <a:ext cx="2088231" cy="574675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3" name="Picture 11" descr="C:\Users\Оксана\Desktop\Стандарты презентации\Иконки\pag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323529" y="4293096"/>
            <a:ext cx="841275" cy="8446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5" name="TextBox 54"/>
          <p:cNvSpPr txBox="1"/>
          <p:nvPr/>
        </p:nvSpPr>
        <p:spPr>
          <a:xfrm>
            <a:off x="1185618" y="4623761"/>
            <a:ext cx="73468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Документ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024336" y="4531186"/>
            <a:ext cx="586814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 </a:t>
            </a:r>
            <a:r>
              <a:rPr lang="ru-RU" sz="1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порядке оказания платных образовательных услуг, в том числе образец договора об оказании платных образовательных услуг, документ об утверждении стоимости обучения по каждой образовательной программе</a:t>
            </a:r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>
            <a:off x="3059832" y="4221088"/>
            <a:ext cx="58326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2968474" y="5509567"/>
            <a:ext cx="58519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органов, осуществляющих государственный контроль (надзор) в сфере образования, отчеты об исполнении таких предписаний</a:t>
            </a:r>
            <a:endParaRPr lang="ru-RU" sz="1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2" name="Picture 11" descr="C:\Users\Оксана\Desktop\Стандарты презентации\Иконки\pag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301824" y="5278877"/>
            <a:ext cx="841275" cy="8446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3" name="Picture 16" descr="\\ds\Documents\Департамент продаж и маркетинга\Отдел дизайна и рекламы\!!Дизайнерская\БАРС Груп\ИКОНКИ\БАРС БЮДЖЕТ (иконки)\64x64\11_Модуль Справочники\05_Универсальный классификатор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973" y="5709622"/>
            <a:ext cx="406645" cy="40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5" name="TextBox 64"/>
          <p:cNvSpPr txBox="1"/>
          <p:nvPr/>
        </p:nvSpPr>
        <p:spPr>
          <a:xfrm>
            <a:off x="1182293" y="5569495"/>
            <a:ext cx="73468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Предписания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2996127" y="5276308"/>
            <a:ext cx="58326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201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Pictures\150px-Coat_of_arms_of_Irkutsk_Oblas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5911" y="115888"/>
            <a:ext cx="39211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093615" y="601663"/>
            <a:ext cx="491371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/>
              <a:t>Министерство образования Иркутской области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55576" y="980728"/>
            <a:ext cx="783431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70135" y="6309320"/>
            <a:ext cx="7834313" cy="276999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r>
              <a:rPr lang="ru-RU" sz="1200" b="1" dirty="0"/>
              <a:t>Требования к официальным сайтам образовательных организаций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770136" y="6309320"/>
            <a:ext cx="783431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76523" y="1060443"/>
            <a:ext cx="8421537" cy="369332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Обновление,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размещение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информации на сайте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1556792"/>
            <a:ext cx="6624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Обновление обязательных к размещению сведений производится</a:t>
            </a:r>
          </a:p>
          <a:p>
            <a:r>
              <a:rPr lang="ru-RU" sz="14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 позднее </a:t>
            </a:r>
            <a:r>
              <a:rPr lang="ru-RU" sz="14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 рабочих дней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после их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изменения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2276872"/>
            <a:ext cx="7200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Предоставляется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наглядная информация о структуре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сайта </a:t>
            </a:r>
            <a:r>
              <a:rPr lang="ru-RU" sz="14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(карта сайта)</a:t>
            </a:r>
            <a:endParaRPr lang="ru-RU" sz="14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40090" y="2862406"/>
            <a:ext cx="71763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Ссылка на официальный сайт Министерства образования и науки Российской Федерации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http://</a:t>
            </a:r>
            <a:r>
              <a:rPr lang="ru-RU" sz="1400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минобрнауки.рф</a:t>
            </a:r>
            <a:r>
              <a:rPr lang="ru-RU" sz="14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endParaRPr lang="ru-RU" sz="14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61928" y="3627429"/>
            <a:ext cx="74425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Информация размещается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сайте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текстовой и (или) табличной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форме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185583" y="4077072"/>
            <a:ext cx="6912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 размещении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информации на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сайте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ее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обновлении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обеспечивается соблюдение требований законодательства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персональных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данных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39552" y="1546503"/>
            <a:ext cx="504056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>
                <a:lumMod val="5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39552" y="1587778"/>
            <a:ext cx="5040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39552" y="2205683"/>
            <a:ext cx="504056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>
                <a:lumMod val="5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539552" y="2246958"/>
            <a:ext cx="5040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45670" y="2852936"/>
            <a:ext cx="504056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>
                <a:lumMod val="5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545670" y="2894211"/>
            <a:ext cx="5040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45670" y="3501008"/>
            <a:ext cx="504056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>
                <a:lumMod val="5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545670" y="3552572"/>
            <a:ext cx="5040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45670" y="4149080"/>
            <a:ext cx="504056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>
                <a:lumMod val="5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539552" y="4200644"/>
            <a:ext cx="5040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478683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Pictures\150px-Coat_of_arms_of_Irkutsk_Oblas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5911" y="115888"/>
            <a:ext cx="39211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093615" y="601663"/>
            <a:ext cx="491371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/>
              <a:t>Министерство образования Иркутской области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55576" y="980728"/>
            <a:ext cx="783431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70135" y="6309320"/>
            <a:ext cx="7834313" cy="276999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r>
              <a:rPr lang="ru-RU" sz="1200" b="1" dirty="0"/>
              <a:t>Требования к официальным сайтам образовательных организаций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770136" y="6309320"/>
            <a:ext cx="783431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76523" y="1060443"/>
            <a:ext cx="8421537" cy="369332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Обеспечение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функционирования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сайта</a:t>
            </a:r>
          </a:p>
        </p:txBody>
      </p:sp>
      <p:pic>
        <p:nvPicPr>
          <p:cNvPr id="30" name="Picture 6" descr="\\ds\Documents\Департамент продаж и маркетинга\Отдел дизайна и рекламы\!!Дизайнерская\БАРС Груп\ИКОНКИ\ССУЗ (иконки)\Расписание-заняти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441511"/>
            <a:ext cx="934915" cy="936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5" name="Picture 32" descr="\\ds\Documents\Департамент продаж и маркетинга\Отдел дизайна и рекламы\!!Дизайнерская\БАРС Груп\ПРЕЗЕНТАЦИИ\шаблон презентации\Иконки в презентации\!ЧУДО ПАПКА\data_floppy_dis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395464"/>
            <a:ext cx="934915" cy="9332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959964" y="1797944"/>
            <a:ext cx="642846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Необходимо обеспечить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доступ к 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размещенной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информации 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без использования программного обеспечения, установка которого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требует 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заключения лицензионного или иного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соглашения, 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предусматривающего взимание с пользователя информации платы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959964" y="1513373"/>
            <a:ext cx="40746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Для пользователя сайта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59964" y="3278164"/>
            <a:ext cx="38539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Для образовательной организации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8" name="Picture 2" descr="C:\Users\Оксана\Desktop\Стандарты презентации\Иконки\business_use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7086" y="3715645"/>
            <a:ext cx="546100" cy="5746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Прямоугольник 19"/>
          <p:cNvSpPr/>
          <p:nvPr/>
        </p:nvSpPr>
        <p:spPr>
          <a:xfrm>
            <a:off x="1959964" y="3645024"/>
            <a:ext cx="68403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Необходимо обеспечить </a:t>
            </a:r>
            <a:endParaRPr lang="ru-RU" sz="1400" dirty="0" smtClean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771800" y="4581128"/>
            <a:ext cx="61262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возможность копирования информации на резервный носитель, обеспечивающий ее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восстановление</a:t>
            </a:r>
            <a:endParaRPr lang="ru-RU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771800" y="5157192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защиту от копирования авторских материалов</a:t>
            </a:r>
            <a:endParaRPr lang="ru-RU" sz="14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771800" y="4002982"/>
            <a:ext cx="61262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защиту информации от уничтожения, модификации и блокирования доступа к ней и иных неправомерных действий</a:t>
            </a:r>
          </a:p>
        </p:txBody>
      </p:sp>
      <p:sp>
        <p:nvSpPr>
          <p:cNvPr id="41" name="Стрелка вправо 40"/>
          <p:cNvSpPr/>
          <p:nvPr/>
        </p:nvSpPr>
        <p:spPr>
          <a:xfrm>
            <a:off x="2093615" y="4133623"/>
            <a:ext cx="449262" cy="261937"/>
          </a:xfrm>
          <a:prstGeom prst="rightArrow">
            <a:avLst/>
          </a:prstGeom>
          <a:solidFill>
            <a:schemeClr val="tx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Стрелка вправо 41"/>
          <p:cNvSpPr/>
          <p:nvPr/>
        </p:nvSpPr>
        <p:spPr>
          <a:xfrm>
            <a:off x="2093615" y="4711769"/>
            <a:ext cx="449262" cy="261937"/>
          </a:xfrm>
          <a:prstGeom prst="rightArrow">
            <a:avLst/>
          </a:prstGeom>
          <a:solidFill>
            <a:schemeClr val="tx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Стрелка вправо 42"/>
          <p:cNvSpPr/>
          <p:nvPr/>
        </p:nvSpPr>
        <p:spPr>
          <a:xfrm>
            <a:off x="2093615" y="5174114"/>
            <a:ext cx="449262" cy="261937"/>
          </a:xfrm>
          <a:prstGeom prst="rightArrow">
            <a:avLst/>
          </a:prstGeom>
          <a:solidFill>
            <a:schemeClr val="tx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5245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" cstate="print">
            <a:lum bright="-6000" contras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4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879345" y="2511034"/>
            <a:ext cx="2140927" cy="1511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 descr="C:\Users\User\Pictures\150px-Coat_of_arms_of_Irkutsk_Oblas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95911" y="115888"/>
            <a:ext cx="39211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093615" y="601663"/>
            <a:ext cx="491371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/>
              <a:t>Министерство образования Иркутской области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55576" y="980728"/>
            <a:ext cx="783431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70135" y="6309320"/>
            <a:ext cx="7834313" cy="276999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r>
              <a:rPr lang="ru-RU" sz="1200" b="1" dirty="0"/>
              <a:t>Требования к официальным сайтам образовательных организаций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770136" y="6309320"/>
            <a:ext cx="783431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76523" y="1060443"/>
            <a:ext cx="8421537" cy="369332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Сайт образовательной организации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5825" y="1556927"/>
            <a:ext cx="39651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Сайт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 – совокупность </a:t>
            </a:r>
            <a:r>
              <a:rPr lang="ru-RU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web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-страниц создаваемых с целью публикации информации об образовательном учреждении в сети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Интернет</a:t>
            </a:r>
            <a:endParaRPr lang="ru-RU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87293" y="1535155"/>
            <a:ext cx="4179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Web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-страница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– составная часть сайта.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Представляет собой HTML-файл. </a:t>
            </a:r>
            <a:b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Может 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содержать текст, изображения, JAVA-апплеты и другие </a:t>
            </a:r>
            <a:r>
              <a:rPr lang="ru-RU" sz="14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web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-элементы</a:t>
            </a:r>
            <a:endParaRPr lang="ru-RU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5825" y="2595842"/>
            <a:ext cx="39651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Администратор сайта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– лицо, ответственное за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техническое функционирование сайта</a:t>
            </a:r>
            <a:endParaRPr lang="ru-RU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5826" y="3477259"/>
            <a:ext cx="396510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Модерация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– осуществление контроля над соблюдением правил работы, нахождения на сайте, а также размещения на нем информационных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материалов</a:t>
            </a:r>
            <a:endParaRPr lang="ru-RU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7" name="Picture 6" descr="C:\Users\Оксана\Desktop\Стандарты презентации\Icons_\Classy Icons Pack\png\128x128\databas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4509120"/>
            <a:ext cx="1575289" cy="1574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" name="Picture 14" descr="\\ds\Documents\Департамент продаж и маркетинга\Отдел дизайна и рекламы\!!Дизайнерская\БАРС Груп\ПРЕЗЕНТАЦИИ\шаблон презентации\Иконки в презентации\!ЧУДО ПАПКА\user_monito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715" y="2798371"/>
            <a:ext cx="936381" cy="936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3203848" y="5262299"/>
            <a:ext cx="479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Хостинг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— услуга по предоставлению вычислительных мощностей для размещения информации на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сервере 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web-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сервере)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постоянно находящемся в сети «Интернет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»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2" name="Picture 11" descr="C:\Users\Оксана\Desktop\Стандарты презентации\Иконки\pag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8556" y="4582145"/>
            <a:ext cx="645252" cy="6478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3" name="Picture 5" descr="\\192.168.170.75\Documents\Отдел дизайна и рекламы\!!Дизайнерская\ИКОНКИ\64x64\05_Учет\38_Журнал бухгалтерских операций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26753" y="4509120"/>
            <a:ext cx="440658" cy="4432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4" name="Прямоугольник 33"/>
          <p:cNvSpPr/>
          <p:nvPr/>
        </p:nvSpPr>
        <p:spPr>
          <a:xfrm>
            <a:off x="3203848" y="4470211"/>
            <a:ext cx="47966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Доменное имя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—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делает возможным адресацию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интернет-узлов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веб-сайтов, серверов электронной почты, других служб) в удобной для человека форме.</a:t>
            </a:r>
          </a:p>
        </p:txBody>
      </p:sp>
    </p:spTree>
    <p:extLst>
      <p:ext uri="{BB962C8B-B14F-4D97-AF65-F5344CB8AC3E}">
        <p14:creationId xmlns:p14="http://schemas.microsoft.com/office/powerpoint/2010/main" val="3176349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Pictures\150px-Coat_of_arms_of_Irkutsk_Oblas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5911" y="115888"/>
            <a:ext cx="39211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093615" y="601663"/>
            <a:ext cx="491371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/>
              <a:t>Министерство образования Иркутской области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55576" y="980728"/>
            <a:ext cx="783431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70135" y="6309320"/>
            <a:ext cx="7834313" cy="276999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r>
              <a:rPr lang="ru-RU" sz="1200" b="1" dirty="0"/>
              <a:t>Требования к официальным сайтам образовательных организаций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770136" y="6309320"/>
            <a:ext cx="783431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-21527" y="1234391"/>
            <a:ext cx="9144000" cy="369332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Основные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текущие проблемы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62758" y="2010761"/>
            <a:ext cx="74168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Несоответствие информации требованиям законодательства </a:t>
            </a:r>
            <a:r>
              <a:rPr lang="ru-RU" sz="14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 размещении информации на официальном сайте образовательной организации </a:t>
            </a:r>
            <a:endParaRPr lang="ru-RU" sz="1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28184" y="4093273"/>
            <a:ext cx="74416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Недоступность сайтов </a:t>
            </a:r>
          </a:p>
          <a:p>
            <a:pPr algn="just"/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Сайты образовательных организаций недоступны по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неизвестным причинам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153050" y="3331420"/>
            <a:ext cx="74168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Принадлежность доменных имен третьим лицам 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Собственниками доменных имен являются физические и юридические лица, а не образовательная организация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39552" y="2123386"/>
            <a:ext cx="504056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>
                <a:lumMod val="5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39552" y="2164661"/>
            <a:ext cx="5040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39552" y="2123386"/>
            <a:ext cx="504056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>
                <a:lumMod val="5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39552" y="2164661"/>
            <a:ext cx="5040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39552" y="2782566"/>
            <a:ext cx="504056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>
                <a:lumMod val="5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539552" y="2823841"/>
            <a:ext cx="5040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45670" y="3429819"/>
            <a:ext cx="504056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>
                <a:lumMod val="5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45670" y="3471094"/>
            <a:ext cx="5040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45670" y="4077891"/>
            <a:ext cx="504056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>
                <a:lumMod val="5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545670" y="4129455"/>
            <a:ext cx="5040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45670" y="4725963"/>
            <a:ext cx="504056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>
                <a:lumMod val="5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539552" y="4777527"/>
            <a:ext cx="5040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1162758" y="2744818"/>
            <a:ext cx="72976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Использование хостинга, находящегося за пределами Российской Федерации 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53050" y="4726001"/>
            <a:ext cx="75358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Использование системы управления содержимым иностранного производства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14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том числе и свободно распространяемого</a:t>
            </a:r>
            <a:endParaRPr lang="ru-RU" sz="1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39552" y="5376280"/>
            <a:ext cx="504056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>
                <a:lumMod val="5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539552" y="5417555"/>
            <a:ext cx="5040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159554" y="5356297"/>
            <a:ext cx="75358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Размещение информации запрещенной к размещению </a:t>
            </a:r>
            <a:r>
              <a:rPr lang="ru-RU" sz="14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соответствии с законодательством о персональных данных</a:t>
            </a:r>
            <a:endParaRPr lang="ru-RU" sz="1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208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Pictures\150px-Coat_of_arms_of_Irkutsk_Oblas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5911" y="115888"/>
            <a:ext cx="39211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093615" y="601663"/>
            <a:ext cx="491371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/>
              <a:t>Министерство образования Иркутской области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55576" y="980728"/>
            <a:ext cx="783431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70135" y="6309320"/>
            <a:ext cx="7834313" cy="276999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r>
              <a:rPr lang="ru-RU" sz="1200" b="1" dirty="0"/>
              <a:t>Требования к официальным сайтам образовательных организаций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770136" y="6309320"/>
            <a:ext cx="7834312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770135" y="2833772"/>
            <a:ext cx="7834313" cy="523220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782657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</TotalTime>
  <Words>639</Words>
  <Application>Microsoft Office PowerPoint</Application>
  <PresentationFormat>Экран (4:3)</PresentationFormat>
  <Paragraphs>92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Першин А.В.</dc:creator>
  <cp:lastModifiedBy>Першин А.В.</cp:lastModifiedBy>
  <cp:revision>56</cp:revision>
  <cp:lastPrinted>2013-10-30T01:49:57Z</cp:lastPrinted>
  <dcterms:created xsi:type="dcterms:W3CDTF">2013-10-24T07:16:04Z</dcterms:created>
  <dcterms:modified xsi:type="dcterms:W3CDTF">2016-11-03T01:42:05Z</dcterms:modified>
</cp:coreProperties>
</file>